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4"/>
  </p:sldMasterIdLst>
  <p:notesMasterIdLst>
    <p:notesMasterId r:id="rId35"/>
  </p:notesMasterIdLst>
  <p:handoutMasterIdLst>
    <p:handoutMasterId r:id="rId36"/>
  </p:handoutMasterIdLst>
  <p:sldIdLst>
    <p:sldId id="1519" r:id="rId5"/>
    <p:sldId id="1547" r:id="rId6"/>
    <p:sldId id="1542" r:id="rId7"/>
    <p:sldId id="1521" r:id="rId8"/>
    <p:sldId id="1515" r:id="rId9"/>
    <p:sldId id="1548" r:id="rId10"/>
    <p:sldId id="1550" r:id="rId11"/>
    <p:sldId id="1543" r:id="rId12"/>
    <p:sldId id="1551" r:id="rId13"/>
    <p:sldId id="1553" r:id="rId14"/>
    <p:sldId id="1530" r:id="rId15"/>
    <p:sldId id="1554" r:id="rId16"/>
    <p:sldId id="1555" r:id="rId17"/>
    <p:sldId id="1531" r:id="rId18"/>
    <p:sldId id="1544" r:id="rId19"/>
    <p:sldId id="1532" r:id="rId20"/>
    <p:sldId id="1556" r:id="rId21"/>
    <p:sldId id="1557" r:id="rId22"/>
    <p:sldId id="1511" r:id="rId23"/>
    <p:sldId id="1534" r:id="rId24"/>
    <p:sldId id="1545" r:id="rId25"/>
    <p:sldId id="1536" r:id="rId26"/>
    <p:sldId id="1558" r:id="rId27"/>
    <p:sldId id="1560" r:id="rId28"/>
    <p:sldId id="1559" r:id="rId29"/>
    <p:sldId id="1561" r:id="rId30"/>
    <p:sldId id="1565" r:id="rId31"/>
    <p:sldId id="1502" r:id="rId32"/>
    <p:sldId id="1563" r:id="rId33"/>
    <p:sldId id="156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41"/>
    <a:srgbClr val="EDEBE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9"/>
    <p:restoredTop sz="94729"/>
  </p:normalViewPr>
  <p:slideViewPr>
    <p:cSldViewPr snapToGrid="0">
      <p:cViewPr varScale="1">
        <p:scale>
          <a:sx n="89" d="100"/>
          <a:sy n="89" d="100"/>
        </p:scale>
        <p:origin x="18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eonard/Desktop/Data%20Analytics%20Projects/Project%201/SQL%20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eonard/Desktop/Data%20Analytics%20Projects/Project%201/SQL%20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eonard/Desktop/Data%20Analytics%20Projects/Project%201/Archive/SQL%20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eonard/Desktop/Data%20Analytics%20Projects/Project%201/SQL%20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eonard/Desktop/Data%20Analytics%20Projects/Project%201/SQL%20Resul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eonard/Desktop/Data%20Analytics%20Projects/Project%201/SQL%20Resul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eonard/Desktop/Data%20Analytics%20Projects/Project%201/Archive/SQL%20Resul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+mj-lt"/>
              </a:rPr>
              <a:t>Missing Data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'4'!$B$10</c:f>
              <c:strCache>
                <c:ptCount val="1"/>
                <c:pt idx="0">
                  <c:v>Missing Data</c:v>
                </c:pt>
              </c:strCache>
            </c:strRef>
          </c:tx>
          <c:spPr>
            <a:solidFill>
              <a:srgbClr val="003A4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EC-F948-8B5A-3DD90892BA84}"/>
              </c:ext>
            </c:extLst>
          </c:dPt>
          <c:dPt>
            <c:idx val="3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4EC-F948-8B5A-3DD90892BA84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4EC-F948-8B5A-3DD90892BA84}"/>
              </c:ext>
            </c:extLst>
          </c:dPt>
          <c:dPt>
            <c:idx val="5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4EC-F948-8B5A-3DD90892BA84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4EC-F948-8B5A-3DD90892BA8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94EC-F948-8B5A-3DD90892BA84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94EC-F948-8B5A-3DD90892BA84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94EC-F948-8B5A-3DD90892BA84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4EC-F948-8B5A-3DD90892BA84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4EC-F948-8B5A-3DD90892BA84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94EC-F948-8B5A-3DD90892BA84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4EC-F948-8B5A-3DD90892BA84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94EC-F948-8B5A-3DD90892BA84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4EC-F948-8B5A-3DD90892BA84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94EC-F948-8B5A-3DD90892BA84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94EC-F948-8B5A-3DD90892BA8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'4'!$A$11:$A$24</c:f>
              <c:strCache>
                <c:ptCount val="14"/>
                <c:pt idx="0">
                  <c:v>DiffMeanHourlyPay</c:v>
                </c:pt>
                <c:pt idx="1">
                  <c:v>DiffMedianHourlyPay</c:v>
                </c:pt>
                <c:pt idx="2">
                  <c:v>DiffMeanBonusPay</c:v>
                </c:pt>
                <c:pt idx="3">
                  <c:v>DiffMedianBonusPay</c:v>
                </c:pt>
                <c:pt idx="4">
                  <c:v>MaleBonusPercent</c:v>
                </c:pt>
                <c:pt idx="5">
                  <c:v>FemaleBonusPercent</c:v>
                </c:pt>
                <c:pt idx="6">
                  <c:v>MaleLowerQuartile</c:v>
                </c:pt>
                <c:pt idx="7">
                  <c:v>FemaleLowerQuartile</c:v>
                </c:pt>
                <c:pt idx="8">
                  <c:v>MaleLowerMiddleQuartile</c:v>
                </c:pt>
                <c:pt idx="9">
                  <c:v>FemaleLowerMiddleQuartile</c:v>
                </c:pt>
                <c:pt idx="10">
                  <c:v>MaleUpperMiddleQuartile</c:v>
                </c:pt>
                <c:pt idx="11">
                  <c:v>FemaleUpperMiddleQuartile</c:v>
                </c:pt>
                <c:pt idx="12">
                  <c:v>MaleTopQuartile</c:v>
                </c:pt>
                <c:pt idx="13">
                  <c:v>FemaleTopQuartile</c:v>
                </c:pt>
              </c:strCache>
            </c:strRef>
          </c:cat>
          <c:val>
            <c:numRef>
              <c:f>'4'!$B$11:$B$24</c:f>
              <c:numCache>
                <c:formatCode>General</c:formatCode>
                <c:ptCount val="14"/>
                <c:pt idx="0">
                  <c:v>49</c:v>
                </c:pt>
                <c:pt idx="1">
                  <c:v>404</c:v>
                </c:pt>
                <c:pt idx="2">
                  <c:v>2787</c:v>
                </c:pt>
                <c:pt idx="3">
                  <c:v>3381</c:v>
                </c:pt>
                <c:pt idx="4">
                  <c:v>1356</c:v>
                </c:pt>
                <c:pt idx="5">
                  <c:v>1374</c:v>
                </c:pt>
                <c:pt idx="6">
                  <c:v>212</c:v>
                </c:pt>
                <c:pt idx="7">
                  <c:v>205</c:v>
                </c:pt>
                <c:pt idx="8">
                  <c:v>203</c:v>
                </c:pt>
                <c:pt idx="9">
                  <c:v>215</c:v>
                </c:pt>
                <c:pt idx="10">
                  <c:v>197</c:v>
                </c:pt>
                <c:pt idx="11">
                  <c:v>222</c:v>
                </c:pt>
                <c:pt idx="12">
                  <c:v>190</c:v>
                </c:pt>
                <c:pt idx="13">
                  <c:v>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4EC-F948-8B5A-3DD90892BA8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893935840"/>
        <c:axId val="893937568"/>
      </c:barChart>
      <c:catAx>
        <c:axId val="893935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3937568"/>
        <c:crosses val="autoZero"/>
        <c:auto val="1"/>
        <c:lblAlgn val="ctr"/>
        <c:lblOffset val="100"/>
        <c:noMultiLvlLbl val="0"/>
      </c:catAx>
      <c:valAx>
        <c:axId val="8939375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93935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[SQL Results.xlsx]8!PivotTable3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bg1"/>
                </a:solidFill>
                <a:latin typeface="+mj-lt"/>
              </a:rPr>
              <a:t>Diff</a:t>
            </a:r>
            <a:r>
              <a:rPr lang="en-US" b="1" baseline="0" dirty="0" err="1">
                <a:solidFill>
                  <a:schemeClr val="bg1"/>
                </a:solidFill>
                <a:latin typeface="+mj-lt"/>
              </a:rPr>
              <a:t>MeanHourlyPercent</a:t>
            </a:r>
            <a:endParaRPr lang="en-US" b="1" dirty="0">
              <a:solidFill>
                <a:schemeClr val="bg1"/>
              </a:solidFill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'8'!$B$15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CCF-F341-AD39-5F1811D82074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CCF-F341-AD39-5F1811D82074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CCF-F341-AD39-5F1811D8207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'8'!$A$16:$A$26</c:f>
              <c:strCache>
                <c:ptCount val="10"/>
                <c:pt idx="0">
                  <c:v>HPI UK HOLDING LTD.</c:v>
                </c:pt>
                <c:pt idx="1">
                  <c:v>PSJ FABRICATIONS LTD</c:v>
                </c:pt>
                <c:pt idx="2">
                  <c:v>M. ANDERSON CONSTRUCTION LIMITED</c:v>
                </c:pt>
                <c:pt idx="3">
                  <c:v>BIRMINGHAM CITY FOOTBALL CLUB PLC</c:v>
                </c:pt>
                <c:pt idx="4">
                  <c:v>ACUSHNET EUROPE LTD</c:v>
                </c:pt>
                <c:pt idx="5">
                  <c:v>HOOK 2 SISTERS LIMITED</c:v>
                </c:pt>
                <c:pt idx="6">
                  <c:v>CHELSEA FOOTBALL CLUB LIMITED</c:v>
                </c:pt>
                <c:pt idx="7">
                  <c:v>BRAND ENERGY &amp; INFRASTRUCTURE SERVICES UK, LTD.</c:v>
                </c:pt>
                <c:pt idx="8">
                  <c:v>MANCHESTER CITY FOOTBALL CLUB LIMITED</c:v>
                </c:pt>
                <c:pt idx="9">
                  <c:v>NEWCASTLE UNITED FOOTBALL COMPANY LIMITED</c:v>
                </c:pt>
              </c:strCache>
            </c:strRef>
          </c:cat>
          <c:val>
            <c:numRef>
              <c:f>'8'!$B$16:$B$26</c:f>
              <c:numCache>
                <c:formatCode>General</c:formatCode>
                <c:ptCount val="10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99</c:v>
                </c:pt>
                <c:pt idx="4">
                  <c:v>96.8</c:v>
                </c:pt>
                <c:pt idx="5">
                  <c:v>92</c:v>
                </c:pt>
                <c:pt idx="6">
                  <c:v>91.6</c:v>
                </c:pt>
                <c:pt idx="7">
                  <c:v>91</c:v>
                </c:pt>
                <c:pt idx="8">
                  <c:v>91</c:v>
                </c:pt>
                <c:pt idx="9">
                  <c:v>90.4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CF-F341-AD39-5F1811D820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54628304"/>
        <c:axId val="554630016"/>
      </c:barChart>
      <c:catAx>
        <c:axId val="554628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630016"/>
        <c:crosses val="autoZero"/>
        <c:auto val="1"/>
        <c:lblAlgn val="ctr"/>
        <c:lblOffset val="100"/>
        <c:noMultiLvlLbl val="0"/>
      </c:catAx>
      <c:valAx>
        <c:axId val="554630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54628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[SQL Results.xlsx]9!PivotTable4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r>
              <a:rPr lang="en-US" sz="1400" b="1" i="0" u="none" strike="noStrike" kern="1200" spc="0" baseline="0" dirty="0" err="1">
                <a:solidFill>
                  <a:srgbClr val="000000"/>
                </a:solidFill>
                <a:latin typeface="+mj-lt"/>
              </a:rPr>
              <a:t>DiffMeanHourlyPercent</a:t>
            </a:r>
            <a:endParaRPr lang="en-US" sz="1400" b="1" dirty="0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'9'!$B$15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3A41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8D6-C14C-9FD6-B68DE76E16FA}"/>
              </c:ext>
            </c:extLst>
          </c:dPt>
          <c:dPt>
            <c:idx val="8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8D6-C14C-9FD6-B68DE76E16FA}"/>
              </c:ext>
            </c:extLst>
          </c:dPt>
          <c:dPt>
            <c:idx val="9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8D6-C14C-9FD6-B68DE76E16FA}"/>
              </c:ext>
            </c:extLst>
          </c:dPt>
          <c:cat>
            <c:multiLvlStrRef>
              <c:f>'9'!$A$16:$A$30</c:f>
              <c:multiLvlStrCache>
                <c:ptCount val="10"/>
                <c:lvl>
                  <c:pt idx="0">
                    <c:v>PSJ FABRICATIONS LTD</c:v>
                  </c:pt>
                  <c:pt idx="1">
                    <c:v>ACUSHNET EUROPE LTD</c:v>
                  </c:pt>
                  <c:pt idx="2">
                    <c:v>BIRMINGHAM CITY FOOTBALL CLUB PLC</c:v>
                  </c:pt>
                  <c:pt idx="3">
                    <c:v>HPI UK HOLDING LTD.</c:v>
                  </c:pt>
                  <c:pt idx="4">
                    <c:v>M. ANDERSON CONSTRUCTION LIMITED</c:v>
                  </c:pt>
                  <c:pt idx="5">
                    <c:v>HOOK 2 SISTERS LIMITED</c:v>
                  </c:pt>
                  <c:pt idx="6">
                    <c:v>MANCHESTER CITY FOOTBALL CLUB LIMITED</c:v>
                  </c:pt>
                  <c:pt idx="7">
                    <c:v>BRAND ENERGY &amp; INFRASTRUCTURE SERVICES UK, LTD.</c:v>
                  </c:pt>
                  <c:pt idx="8">
                    <c:v>CHELSEA FOOTBALL CLUB LIMITED</c:v>
                  </c:pt>
                  <c:pt idx="9">
                    <c:v>NEWCASTLE UNITED FOOTBALL COMPANY LIMITED</c:v>
                  </c:pt>
                </c:lvl>
                <c:lvl>
                  <c:pt idx="0">
                    <c:v>1. Less than 250</c:v>
                  </c:pt>
                  <c:pt idx="1">
                    <c:v>2. 250 to 499</c:v>
                  </c:pt>
                  <c:pt idx="5">
                    <c:v>3. 500 to 999</c:v>
                  </c:pt>
                  <c:pt idx="7">
                    <c:v>4. 1000 to 4999</c:v>
                  </c:pt>
                </c:lvl>
              </c:multiLvlStrCache>
            </c:multiLvlStrRef>
          </c:cat>
          <c:val>
            <c:numRef>
              <c:f>'9'!$B$16:$B$30</c:f>
              <c:numCache>
                <c:formatCode>General</c:formatCode>
                <c:ptCount val="10"/>
                <c:pt idx="0">
                  <c:v>100</c:v>
                </c:pt>
                <c:pt idx="1">
                  <c:v>96.8</c:v>
                </c:pt>
                <c:pt idx="2">
                  <c:v>99</c:v>
                </c:pt>
                <c:pt idx="3">
                  <c:v>100</c:v>
                </c:pt>
                <c:pt idx="4">
                  <c:v>100</c:v>
                </c:pt>
                <c:pt idx="5">
                  <c:v>92</c:v>
                </c:pt>
                <c:pt idx="6">
                  <c:v>91</c:v>
                </c:pt>
                <c:pt idx="7">
                  <c:v>91</c:v>
                </c:pt>
                <c:pt idx="8">
                  <c:v>91.6</c:v>
                </c:pt>
                <c:pt idx="9">
                  <c:v>90.4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D6-C14C-9FD6-B68DE76E16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49801775"/>
        <c:axId val="849803487"/>
      </c:barChart>
      <c:catAx>
        <c:axId val="8498017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9803487"/>
        <c:crosses val="autoZero"/>
        <c:auto val="1"/>
        <c:lblAlgn val="ctr"/>
        <c:lblOffset val="100"/>
        <c:noMultiLvlLbl val="0"/>
      </c:catAx>
      <c:valAx>
        <c:axId val="849803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98017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[SQL Results.xlsx]10.1!PivotTable5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r>
              <a:rPr lang="en-US" b="1" dirty="0">
                <a:latin typeface="+mj-lt"/>
              </a:rPr>
              <a:t>Top 10 Significant companies with the largest pay gaps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'10.1'!$B$16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'10.1'!$A$17:$A$27</c:f>
              <c:strCache>
                <c:ptCount val="10"/>
                <c:pt idx="0">
                  <c:v>BRITISH AIRWAYS PLC</c:v>
                </c:pt>
                <c:pt idx="1">
                  <c:v>LLOYDS BANK PLC</c:v>
                </c:pt>
                <c:pt idx="2">
                  <c:v>J D WETHERSPOON PLC</c:v>
                </c:pt>
                <c:pt idx="3">
                  <c:v>HSBC UK BANK PLC</c:v>
                </c:pt>
                <c:pt idx="4">
                  <c:v>NATIONAL WESTMINSTER BANK PUBLIC LIMITED COMPANY</c:v>
                </c:pt>
                <c:pt idx="5">
                  <c:v>LLOYDS BANKING GROUP PLC</c:v>
                </c:pt>
                <c:pt idx="6">
                  <c:v>University Hospitals Birmingham Nhs Foundation Trust</c:v>
                </c:pt>
                <c:pt idx="7">
                  <c:v>HBOS PLC</c:v>
                </c:pt>
                <c:pt idx="8">
                  <c:v>BARCLAYS BANK UK PLC</c:v>
                </c:pt>
                <c:pt idx="9">
                  <c:v>Manchester University NHS Foundation Trust</c:v>
                </c:pt>
              </c:strCache>
            </c:strRef>
          </c:cat>
          <c:val>
            <c:numRef>
              <c:f>'10.1'!$B$17:$B$27</c:f>
              <c:numCache>
                <c:formatCode>General</c:formatCode>
                <c:ptCount val="10"/>
                <c:pt idx="0">
                  <c:v>45.4</c:v>
                </c:pt>
                <c:pt idx="1">
                  <c:v>32.6</c:v>
                </c:pt>
                <c:pt idx="2">
                  <c:v>32.5</c:v>
                </c:pt>
                <c:pt idx="3">
                  <c:v>30.5</c:v>
                </c:pt>
                <c:pt idx="4">
                  <c:v>30.1</c:v>
                </c:pt>
                <c:pt idx="5">
                  <c:v>29.9</c:v>
                </c:pt>
                <c:pt idx="6">
                  <c:v>26.7</c:v>
                </c:pt>
                <c:pt idx="7">
                  <c:v>26</c:v>
                </c:pt>
                <c:pt idx="8">
                  <c:v>24.1</c:v>
                </c:pt>
                <c:pt idx="9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95-D240-A38E-EBDB741EDB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205776"/>
        <c:axId val="67129024"/>
      </c:barChart>
      <c:catAx>
        <c:axId val="67205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129024"/>
        <c:crosses val="autoZero"/>
        <c:auto val="1"/>
        <c:lblAlgn val="ctr"/>
        <c:lblOffset val="100"/>
        <c:noMultiLvlLbl val="0"/>
      </c:catAx>
      <c:valAx>
        <c:axId val="671290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05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+mj-lt"/>
              </a:rPr>
              <a:t>Average Pay Gap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'12'!$B$4</c:f>
              <c:strCache>
                <c:ptCount val="1"/>
                <c:pt idx="0">
                  <c:v>Average Diff Mean Hourly Pay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'12'!$A$5:$A$6</c:f>
              <c:strCache>
                <c:ptCount val="2"/>
                <c:pt idx="0">
                  <c:v>London</c:v>
                </c:pt>
                <c:pt idx="1">
                  <c:v>Rest of UK</c:v>
                </c:pt>
              </c:strCache>
            </c:strRef>
          </c:cat>
          <c:val>
            <c:numRef>
              <c:f>'12'!$B$5:$B$6</c:f>
              <c:numCache>
                <c:formatCode>0.00%</c:formatCode>
                <c:ptCount val="2"/>
                <c:pt idx="0">
                  <c:v>0.15709999999999999</c:v>
                </c:pt>
                <c:pt idx="1">
                  <c:v>0.13120000000000001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2A-6C4C-BA3F-78D22186952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35485919"/>
        <c:axId val="835487631"/>
      </c:barChart>
      <c:catAx>
        <c:axId val="835485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5487631"/>
        <c:crosses val="autoZero"/>
        <c:auto val="1"/>
        <c:lblAlgn val="ctr"/>
        <c:lblOffset val="100"/>
        <c:noMultiLvlLbl val="0"/>
      </c:catAx>
      <c:valAx>
        <c:axId val="835487631"/>
        <c:scaling>
          <c:orientation val="minMax"/>
          <c:min val="0"/>
        </c:scaling>
        <c:delete val="1"/>
        <c:axPos val="l"/>
        <c:numFmt formatCode="0.00%" sourceLinked="1"/>
        <c:majorTickMark val="none"/>
        <c:minorTickMark val="none"/>
        <c:tickLblPos val="nextTo"/>
        <c:crossAx val="83548591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+mj-lt"/>
              </a:rPr>
              <a:t>Average Pay</a:t>
            </a:r>
            <a:r>
              <a:rPr lang="en-US" b="1" baseline="0" dirty="0">
                <a:latin typeface="+mj-lt"/>
              </a:rPr>
              <a:t> Gap</a:t>
            </a:r>
            <a:endParaRPr lang="en-US" b="1" dirty="0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'13'!$B$5</c:f>
              <c:strCache>
                <c:ptCount val="1"/>
                <c:pt idx="0">
                  <c:v>Average Diff Mean Hourly Pay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'13'!$A$6:$A$7</c:f>
              <c:strCache>
                <c:ptCount val="2"/>
                <c:pt idx="0">
                  <c:v>London</c:v>
                </c:pt>
                <c:pt idx="1">
                  <c:v>Birmingham</c:v>
                </c:pt>
              </c:strCache>
            </c:strRef>
          </c:cat>
          <c:val>
            <c:numRef>
              <c:f>'13'!$B$6:$B$7</c:f>
              <c:numCache>
                <c:formatCode>0.00%</c:formatCode>
                <c:ptCount val="2"/>
                <c:pt idx="0">
                  <c:v>0.15709999999999999</c:v>
                </c:pt>
                <c:pt idx="1">
                  <c:v>0.13220000000000001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B3-B648-B89D-B6B0E0598D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50154607"/>
        <c:axId val="850156319"/>
      </c:barChart>
      <c:catAx>
        <c:axId val="850154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0156319"/>
        <c:crosses val="autoZero"/>
        <c:auto val="1"/>
        <c:lblAlgn val="ctr"/>
        <c:lblOffset val="100"/>
        <c:noMultiLvlLbl val="0"/>
      </c:catAx>
      <c:valAx>
        <c:axId val="850156319"/>
        <c:scaling>
          <c:orientation val="minMax"/>
          <c:min val="0"/>
        </c:scaling>
        <c:delete val="1"/>
        <c:axPos val="l"/>
        <c:numFmt formatCode="0.00%" sourceLinked="1"/>
        <c:majorTickMark val="none"/>
        <c:minorTickMark val="none"/>
        <c:tickLblPos val="nextTo"/>
        <c:crossAx val="8501546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'16'!$B$1</c:f>
              <c:strCache>
                <c:ptCount val="1"/>
                <c:pt idx="0">
                  <c:v>Average_DiffMeanHourlyPay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'16'!$A$2:$A$7</c:f>
              <c:strCache>
                <c:ptCount val="6"/>
                <c:pt idx="0">
                  <c:v>Less than 250</c:v>
                </c:pt>
                <c:pt idx="1">
                  <c:v>250 to 499</c:v>
                </c:pt>
                <c:pt idx="2">
                  <c:v>500 to 999</c:v>
                </c:pt>
                <c:pt idx="3">
                  <c:v>1000 to 4999</c:v>
                </c:pt>
                <c:pt idx="4">
                  <c:v>5000 to 19,999</c:v>
                </c:pt>
                <c:pt idx="5">
                  <c:v>20,000 or more</c:v>
                </c:pt>
              </c:strCache>
            </c:strRef>
          </c:cat>
          <c:val>
            <c:numRef>
              <c:f>'16'!$B$2:$B$7</c:f>
              <c:numCache>
                <c:formatCode>General</c:formatCode>
                <c:ptCount val="6"/>
                <c:pt idx="0">
                  <c:v>14.06</c:v>
                </c:pt>
                <c:pt idx="1">
                  <c:v>13.92</c:v>
                </c:pt>
                <c:pt idx="2">
                  <c:v>13.67</c:v>
                </c:pt>
                <c:pt idx="3">
                  <c:v>12.91</c:v>
                </c:pt>
                <c:pt idx="4">
                  <c:v>14.12</c:v>
                </c:pt>
                <c:pt idx="5">
                  <c:v>12.48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64E-5D40-9F96-B56CB5446B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3802784"/>
        <c:axId val="393804512"/>
      </c:lineChart>
      <c:catAx>
        <c:axId val="393802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EmployerSize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804512"/>
        <c:crosses val="autoZero"/>
        <c:auto val="1"/>
        <c:lblAlgn val="ctr"/>
        <c:lblOffset val="100"/>
        <c:noMultiLvlLbl val="0"/>
      </c:catAx>
      <c:valAx>
        <c:axId val="3938045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u="none" strike="noStrike" kern="1200" spc="0" baseline="0" dirty="0" err="1">
                    <a:solidFill>
                      <a:srgbClr val="000000"/>
                    </a:solidFill>
                  </a:rPr>
                  <a:t>Average_DiffMeanHourlyPay</a:t>
                </a:r>
                <a:endParaRPr lang="en-US" sz="1000" b="0" i="0" u="none" strike="noStrike" kern="1200" spc="0" baseline="0" dirty="0">
                  <a:solidFill>
                    <a:srgbClr val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802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5/27/25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5/27/25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638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7E876-F35D-0B97-C28D-88C02A5C3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96B0F-7965-9B93-F14E-B7E8A166D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48BA37-861A-B368-702E-3D7519EBB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it industries, </a:t>
            </a:r>
            <a:r>
              <a:rPr lang="en-US" dirty="0" err="1"/>
              <a:t>employeesixe</a:t>
            </a:r>
            <a:r>
              <a:rPr lang="en-US" dirty="0"/>
              <a:t> and 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47D76-2F9B-4661-3DCC-AAB3D3FECF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660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361 Companies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46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5B38-F246-C9FF-9E4A-10C32EA9A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EA9804-4BCD-0DFE-5EA5-5140375F3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2D0A5D-43C4-010F-65AA-F3616002C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3700 Companies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D2F6B-7421-8C44-151D-4A5779CCEB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9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207FE-1DFC-E7A2-AD37-BECD7D8C0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07E46-AADB-C6D5-C4C4-435235B82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30AAE-8A1A-E30C-2E48-1AF26325A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AA5B2-FC6F-07BF-214A-C060A3FE3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95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57A7A-2426-F215-D073-270A64942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2384A-9C63-79C3-925F-41F35EBFF0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4B4084-A8ED-608B-9D9A-8903D5EAE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297C9-19BC-F2E0-B1BF-AFE63F09D2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46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be engaging in unlawful pay discrimination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07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44522-3CFE-3512-97B1-02F236914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E71175-C4CF-57F6-77AD-C919B65DF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401F87-2397-601C-C540-9E1E9811C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361 Companies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B4080-B03E-1024-8F8C-87114381EC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961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A3A39-478E-D6FC-18B2-E8BFB541D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55C399-9C87-B1DF-FF35-0D4A673EA6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FDB2E-3ED0-01F3-78F1-057DA4EDC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361 Companies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FFDB7-9786-5812-D0AD-7DA986EA51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39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EDEBE3"/>
                </a:solidFill>
                <a:latin typeface="Aptos" panose="020B0004020202020204" pitchFamily="34" charset="0"/>
              </a:rPr>
              <a:t>SICCODES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2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5109526"/>
            <a:ext cx="10923936" cy="641279"/>
          </a:xfrm>
        </p:spPr>
        <p:txBody>
          <a:bodyPr anchor="b">
            <a:noAutofit/>
          </a:bodyPr>
          <a:lstStyle>
            <a:lvl1pPr algn="l">
              <a:defRPr sz="5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CDE85611-F29A-5B31-8523-08B6A1185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5811724"/>
            <a:ext cx="10923936" cy="40929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 t="-40" b="-40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00589" y="6212217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7524BB-F0A6-4140-A8AB-1C8A7E34AB03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09325" y="6221013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80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6B776E-6B5A-7A46-8B8E-813D56D56564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05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06B776E-6B5A-7A46-8B8E-813D56D56564}" type="datetime1">
              <a:rPr lang="en-US" smtClean="0"/>
              <a:pPr/>
              <a:t>5/27/25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5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2613336"/>
          </a:xfrm>
        </p:spPr>
        <p:txBody>
          <a:bodyPr anchor="b">
            <a:noAutofit/>
          </a:bodyPr>
          <a:lstStyle>
            <a:lvl1pPr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F2758A-C3D6-E84B-B3E9-757EFEF52D55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3996050"/>
            <a:ext cx="5652464" cy="222695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EE8CE2C-7AFC-E265-19EB-F76884D599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3095" y="630936"/>
            <a:ext cx="4714870" cy="5592064"/>
          </a:xfrm>
          <a:blipFill dpi="0" rotWithShape="1">
            <a:blip r:embed="rId2">
              <a:alphaModFix amt="60000"/>
            </a:blip>
            <a:srcRect/>
            <a:stretch>
              <a:fillRect l="-40" r="-40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7910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001715"/>
            <a:ext cx="4663440" cy="2241233"/>
          </a:xfrm>
        </p:spPr>
        <p:txBody>
          <a:bodyPr anchor="t">
            <a:no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7112" y="0"/>
            <a:ext cx="914400" cy="630936"/>
          </a:xfrm>
        </p:spPr>
        <p:txBody>
          <a:bodyPr/>
          <a:lstStyle/>
          <a:p>
            <a:fld id="{1EEECD8D-53A7-3A4F-8909-5ECB0FEF37FB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3623950"/>
            <a:ext cx="4663440" cy="2539106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571500" indent="-342900">
              <a:buFont typeface="+mj-lt"/>
              <a:buAutoNum type="arabicPeriod"/>
              <a:defRPr sz="1800">
                <a:solidFill>
                  <a:schemeClr val="bg1"/>
                </a:solidFill>
              </a:defRPr>
            </a:lvl2pPr>
            <a:lvl3pPr marL="800100" indent="-342900">
              <a:buFont typeface="+mj-lt"/>
              <a:buAutoNum type="arabicPeriod"/>
              <a:defRPr sz="1600">
                <a:solidFill>
                  <a:schemeClr val="bg1"/>
                </a:solidFill>
              </a:defRPr>
            </a:lvl3pPr>
            <a:lvl4pPr marL="10287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7243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129475"/>
            <a:ext cx="4719430" cy="2599051"/>
          </a:xfrm>
        </p:spPr>
        <p:txBody>
          <a:bodyPr>
            <a:no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E3B5C-D099-9543-A57D-129299D311F4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158283" cy="259905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89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748474"/>
            <a:ext cx="4328498" cy="3726812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DB5BF-28B0-5C4D-A64A-E611B8C77204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748473"/>
            <a:ext cx="6209053" cy="3726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917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381759"/>
            <a:ext cx="4347849" cy="4841241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B860-5E2A-1340-A6D3-E276E55F2222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381759"/>
            <a:ext cx="6209054" cy="484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1288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001715"/>
            <a:ext cx="4347850" cy="4855526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6C7A-4B29-7743-AB3A-5EEF28262A7C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001715"/>
            <a:ext cx="6209053" cy="4855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1574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2" y="1001715"/>
            <a:ext cx="3385529" cy="5221285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6AE1-158D-A74A-A5C8-25E57C484C69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5935" y="1001715"/>
            <a:ext cx="7152029" cy="5221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73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127760"/>
          </a:xfrm>
        </p:spPr>
        <p:txBody>
          <a:bodyPr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1EC562-4E50-D34B-8F39-5DD0D018EB66}" type="datetime1">
              <a:rPr lang="en-US" smtClean="0"/>
              <a:pPr/>
              <a:t>5/27/25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495234"/>
            <a:ext cx="10923935" cy="37277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785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000" u="sng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/>
          <a:p>
            <a:fld id="{7E574385-C0BA-734A-92FC-17834D8EB701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8481400" cy="1484254"/>
          </a:xfrm>
        </p:spPr>
        <p:txBody>
          <a:bodyPr anchor="t">
            <a:no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5DD5-92AA-6440-87DE-277C532BE8AC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2877190"/>
            <a:ext cx="8481400" cy="334581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bg1"/>
                </a:solidFill>
              </a:defRPr>
            </a:lvl1pPr>
            <a:lvl2pPr marL="685800" indent="-45720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00100" indent="-342900">
              <a:buFont typeface="+mj-lt"/>
              <a:buAutoNum type="arabicPeriod"/>
              <a:defRPr sz="1800">
                <a:solidFill>
                  <a:schemeClr val="bg1"/>
                </a:solidFill>
              </a:defRPr>
            </a:lvl3pPr>
            <a:lvl4pPr marL="1028700" indent="-342900">
              <a:buFont typeface="+mj-lt"/>
              <a:buAutoNum type="arabicPeriod"/>
              <a:defRPr sz="1600">
                <a:solidFill>
                  <a:schemeClr val="bg1"/>
                </a:solidFill>
              </a:defRPr>
            </a:lvl4pPr>
            <a:lvl5pPr marL="12573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0827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11" y="1001714"/>
            <a:ext cx="6209053" cy="1122374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43096" y="0"/>
            <a:ext cx="282891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/>
          <a:p>
            <a:fld id="{33C78A78-9BD4-2540-9BAB-27AD9352B454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90490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2496189"/>
            <a:ext cx="6209053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53857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209066" cy="1121419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8134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59766" y="0"/>
            <a:ext cx="896113" cy="630936"/>
          </a:xfrm>
        </p:spPr>
        <p:txBody>
          <a:bodyPr/>
          <a:lstStyle/>
          <a:p>
            <a:fld id="{6B5BCBD1-B884-5B4C-ACE8-81AA2A39E888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70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209066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2823" y="0"/>
            <a:ext cx="492917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77176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936" y="1001714"/>
            <a:ext cx="7152028" cy="1122374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1954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71664" y="0"/>
            <a:ext cx="2800349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/>
          <a:p>
            <a:fld id="{B561CBF7-6530-194B-9FC2-12E7E7738880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2496189"/>
            <a:ext cx="7152028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92636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587506" cy="1112519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595451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77059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48478" y="0"/>
            <a:ext cx="914400" cy="630936"/>
          </a:xfrm>
        </p:spPr>
        <p:txBody>
          <a:bodyPr/>
          <a:lstStyle/>
          <a:p>
            <a:fld id="{3FA5E271-D672-F147-B371-ABF5E56F00EC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69" y="0"/>
            <a:ext cx="548641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2454" y="0"/>
            <a:ext cx="401954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84573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9803"/>
            <a:ext cx="4714869" cy="1109672"/>
          </a:xfrm>
        </p:spPr>
        <p:txBody>
          <a:bodyPr anchor="t"/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0581" y="0"/>
            <a:ext cx="91440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79DE5A-E0D1-2647-9D82-FBDAE5DFB807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3095" y="2514279"/>
            <a:ext cx="4714869" cy="37087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0043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4714881" cy="1108746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515204"/>
            <a:ext cx="4714881" cy="3707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190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69D102-A2FD-8743-85DB-14F8D0C32AC3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33333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 anchor="b"/>
          <a:lstStyle>
            <a:lvl1pPr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237" y="0"/>
            <a:ext cx="283687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7910" y="0"/>
            <a:ext cx="92708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FA9F1854-4AF0-ED49-AE83-182A816927B5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630936"/>
            <a:ext cx="5652469" cy="5592063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61021" y="2496190"/>
            <a:ext cx="4696943" cy="37268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390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4714880" cy="1121417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E8F57D1-DD5E-4E44-98C5-7D5639D55A57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69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2495233"/>
            <a:ext cx="4736136" cy="37277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85649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5" y="992921"/>
            <a:ext cx="3385510" cy="1117539"/>
          </a:xfrm>
        </p:spPr>
        <p:txBody>
          <a:bodyPr anchor="t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72455" y="0"/>
            <a:ext cx="1735843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911643" y="0"/>
            <a:ext cx="700007" cy="630936"/>
          </a:xfrm>
        </p:spPr>
        <p:txBody>
          <a:bodyPr/>
          <a:lstStyle/>
          <a:p>
            <a:fld id="{BDB83C81-A524-F840-ABC9-B6BB50E4A13C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2515204"/>
            <a:ext cx="3385510" cy="3707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765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096" y="1016954"/>
            <a:ext cx="4306487" cy="3345811"/>
          </a:xfrm>
        </p:spPr>
        <p:txBody>
          <a:bodyPr anchor="b">
            <a:noAutofit/>
          </a:bodyPr>
          <a:lstStyle>
            <a:lvl1pPr algn="l">
              <a:defRPr sz="6000" u="sng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4095" y="4743765"/>
            <a:ext cx="4333869" cy="147923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 l="-32" r="-3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7" y="0"/>
            <a:ext cx="2447917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5846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6C3E8657-ED4F-2349-80D5-3F1287888601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53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3380187" cy="1108746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08377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23140" y="0"/>
            <a:ext cx="716293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A8DA53-5E6D-4942-B673-3E50E3C9DB93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5575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491461"/>
            <a:ext cx="3380313" cy="3731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99903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4222"/>
            <a:ext cx="3385510" cy="1882967"/>
          </a:xfrm>
        </p:spPr>
        <p:txBody>
          <a:bodyPr anchor="b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2455" y="0"/>
            <a:ext cx="1735844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16244" y="0"/>
            <a:ext cx="695406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0BA35C60-A52E-0F44-95C1-79561B62B391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34" name="Slide Number Placeholder 9">
            <a:extLst>
              <a:ext uri="{FF2B5EF4-FFF2-40B4-BE49-F238E27FC236}">
                <a16:creationId xmlns:a16="http://schemas.microsoft.com/office/drawing/2014/main" id="{64F22B5B-7B07-4638-1ED2-E13EDE05C1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3251766"/>
            <a:ext cx="3385510" cy="297123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6740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5100628"/>
            <a:ext cx="4328498" cy="1122373"/>
          </a:xfrm>
        </p:spPr>
        <p:txBody>
          <a:bodyPr anchor="t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72852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100627"/>
            <a:ext cx="6208724" cy="112237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/>
          <a:p>
            <a:fld id="{625E8027-836D-F64B-BBF7-A246E67FE0A3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98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4353866"/>
            <a:ext cx="2828932" cy="1869134"/>
          </a:xfrm>
        </p:spPr>
        <p:txBody>
          <a:bodyPr anchor="t">
            <a:norm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4353866"/>
            <a:ext cx="7538412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/>
          <a:p>
            <a:fld id="{04D38C6B-BFF0-FA48-8F70-77BDD72A014D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20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27443"/>
            <a:ext cx="2828926" cy="1826790"/>
          </a:xfrm>
        </p:spPr>
        <p:txBody>
          <a:bodyPr anchor="t">
            <a:norm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634999"/>
            <a:ext cx="7538412" cy="1861191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2805405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0"/>
            <a:ext cx="914400" cy="630936"/>
          </a:xfrm>
        </p:spPr>
        <p:txBody>
          <a:bodyPr/>
          <a:lstStyle/>
          <a:p>
            <a:fld id="{E40AF01B-D893-9C4D-8AB8-7E6079CED5E9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258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1011936"/>
            <a:ext cx="10945318" cy="745437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623E1-10D5-C048-8991-E2228A964ED1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2129474"/>
            <a:ext cx="6230450" cy="40935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2129474"/>
            <a:ext cx="4333867" cy="41281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9039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5"/>
            <a:ext cx="4714881" cy="1121418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6E09-373C-2841-960E-B24A18A7C55D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2495234"/>
            <a:ext cx="4706938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499" y="1001715"/>
            <a:ext cx="5292853" cy="52212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9153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96695"/>
            <a:ext cx="3771907" cy="1126438"/>
          </a:xfrm>
        </p:spPr>
        <p:txBody>
          <a:bodyPr anchor="t">
            <a:norm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B72DF-080D-4042-863C-D2B08AB5E1E8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2495234"/>
            <a:ext cx="3717934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2" y="1005779"/>
            <a:ext cx="6615116" cy="5302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61859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6" y="4531056"/>
            <a:ext cx="6209067" cy="1691943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5D9B6A-47DB-D845-97C7-9775E46E650D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7" y="630937"/>
            <a:ext cx="6209067" cy="350433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9479" y="630937"/>
            <a:ext cx="4328485" cy="559206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0821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15" y="5109526"/>
            <a:ext cx="6209079" cy="111347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C0633-DAE0-3446-8119-69D4276646A6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2" y="1011935"/>
            <a:ext cx="10923942" cy="371659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6780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4714880" cy="3360095"/>
          </a:xfrm>
        </p:spPr>
        <p:txBody>
          <a:bodyPr anchor="t">
            <a:noAutofit/>
          </a:bodyPr>
          <a:lstStyle>
            <a:lvl1pPr algn="l">
              <a:defRPr sz="6000" u="sng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6"/>
            <a:ext cx="4714880" cy="14944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30" y="3586"/>
            <a:ext cx="315476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845379" y="3586"/>
            <a:ext cx="898310" cy="630936"/>
          </a:xfrm>
        </p:spPr>
        <p:txBody>
          <a:bodyPr/>
          <a:lstStyle/>
          <a:p>
            <a:fld id="{CDAA7185-3F7E-9249-BB9E-706C38E229BC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00270" y="3586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4576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11347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FCA7-B5F0-CD4C-8FEE-E8AC4300400D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5"/>
            <a:ext cx="10923935" cy="3716591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3748766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24555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E8EAA5-2B68-A648-9A6A-3200DDF83205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10923935" cy="3665730"/>
          </a:xfrm>
        </p:spPr>
        <p:txBody>
          <a:bodyPr anchor="t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3540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723DA42-3572-C24F-A147-FDA13A5AF889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4781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723DA42-3572-C24F-A147-FDA13A5AF889}" type="datetime1">
              <a:rPr lang="en-US" smtClean="0"/>
              <a:pPr/>
              <a:t>5/27/25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7266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95663"/>
            <a:ext cx="11579352" cy="113385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AD571-8A42-FC4D-8DD1-0DD76ABF057B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7" y="1001715"/>
            <a:ext cx="8502777" cy="522128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 u="sng"/>
            </a:lvl1pPr>
            <a:lvl2pPr marL="228600" indent="0">
              <a:lnSpc>
                <a:spcPct val="100000"/>
              </a:lnSpc>
              <a:buNone/>
              <a:defRPr sz="4800" b="1" u="sng"/>
            </a:lvl2pPr>
            <a:lvl3pPr marL="457200" indent="0">
              <a:lnSpc>
                <a:spcPct val="100000"/>
              </a:lnSpc>
              <a:buNone/>
              <a:defRPr sz="4400" b="1" u="sng"/>
            </a:lvl3pPr>
            <a:lvl4pPr marL="685800" indent="0">
              <a:lnSpc>
                <a:spcPct val="100000"/>
              </a:lnSpc>
              <a:buNone/>
              <a:defRPr sz="4000" b="1" u="sng"/>
            </a:lvl4pPr>
            <a:lvl5pPr marL="914400" indent="0">
              <a:lnSpc>
                <a:spcPct val="100000"/>
              </a:lnSpc>
              <a:buNone/>
              <a:defRPr sz="3600" b="1" u="sng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87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00784"/>
            <a:ext cx="11579352" cy="113385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88B4-CB59-614E-93AB-9F331D0D8D83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764792"/>
            <a:ext cx="8481400" cy="44582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5408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51A9-1959-C54C-A050-24BB5C598FE4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8481400" cy="521106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68504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32BBD40-9FB7-E148-AC1B-3919D230BEB1}" type="datetime1">
              <a:rPr lang="en-US" smtClean="0"/>
              <a:pPr/>
              <a:t>5/27/25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74511" cy="521106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 b="1" i="0" u="sng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430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7005" y="5475284"/>
            <a:ext cx="9037984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831F-0525-DF47-A6D2-509FE238C6D0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77004" y="1005779"/>
            <a:ext cx="9037985" cy="4103745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0690378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9066" y="5475285"/>
            <a:ext cx="9045923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3EBDBC-CFAC-9946-A2F3-D6402690E4D2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9066" y="1001715"/>
            <a:ext cx="9053874" cy="4107810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63340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011936"/>
            <a:ext cx="7538425" cy="3172503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6000" u="sng" cap="all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7" y="4728525"/>
            <a:ext cx="7538425" cy="1494475"/>
          </a:xfrm>
        </p:spPr>
        <p:txBody>
          <a:bodyPr anchor="b">
            <a:normAutofit/>
          </a:bodyPr>
          <a:lstStyle>
            <a:lvl1pPr marL="0" indent="0" algn="l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99A48728-1D9C-2F4B-9F0A-BC2AEDF455B4}" type="datetime1">
              <a:rPr lang="en-US" smtClean="0"/>
              <a:pPr/>
              <a:t>5/27/25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79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475285"/>
            <a:ext cx="9074512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C378-8FD2-C449-B7AA-6F7022066293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37985" cy="371659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8158825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640203"/>
            <a:ext cx="10923934" cy="1099006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AA9746-49E3-1D49-A044-597FC2272B5D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647606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1001715"/>
            <a:ext cx="10923934" cy="747715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5/27/25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258722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4" y="1010613"/>
            <a:ext cx="10945189" cy="746759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E2A0-CBC1-A842-B334-0B3B571BCC28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129474"/>
            <a:ext cx="5271473" cy="4093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3941" y="2129475"/>
            <a:ext cx="5274021" cy="4093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7427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10614"/>
            <a:ext cx="10923934" cy="74676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687F-3261-A345-B9E7-76DD0579BB9D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8" y="2120575"/>
            <a:ext cx="5271474" cy="37561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3940" y="2120575"/>
            <a:ext cx="5274023" cy="37561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877190"/>
            <a:ext cx="5266092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877190"/>
            <a:ext cx="5271464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6233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10923935" cy="1865254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F99-DDC2-894B-B2EC-BE93B405C6CB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817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1AAE6-D11F-2F46-A437-EC693200CDD7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307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996695"/>
            <a:ext cx="3763961" cy="1314426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903C-EDC1-ED4F-958F-696903391605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8" y="2495234"/>
            <a:ext cx="3763961" cy="3727766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474" y="1005779"/>
            <a:ext cx="6604492" cy="5217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50554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30936"/>
            <a:ext cx="3793283" cy="2246253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713B-25C9-B74A-9BBC-A695A5E98312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1" y="3242949"/>
            <a:ext cx="3763969" cy="3017826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2523" y="630937"/>
            <a:ext cx="6616830" cy="5592064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6498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82085"/>
            <a:ext cx="7538425" cy="1895105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D5279E-0E3B-B54D-9B59-E121D9B3AFDB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3242949"/>
            <a:ext cx="10923935" cy="2980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39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1011936"/>
            <a:ext cx="8095016" cy="3335590"/>
          </a:xfrm>
        </p:spPr>
        <p:txBody>
          <a:bodyPr anchor="b">
            <a:normAutofit/>
          </a:bodyPr>
          <a:lstStyle>
            <a:lvl1pPr algn="l"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4728526"/>
            <a:ext cx="8095015" cy="111753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FDA9-B56F-3D40-BA5C-830FD973E5D1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5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8481400" cy="1852292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9E747C-1B1C-1345-96BA-B9E64C23A7BC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3614097"/>
            <a:ext cx="8481400" cy="1861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22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7731038" cy="3346766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9DA23C4-A9FB-DB4A-B7DD-A0A5161EF3E0}" type="datetime1">
              <a:rPr lang="en-US" smtClean="0"/>
              <a:pPr/>
              <a:t>5/27/25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5109526"/>
            <a:ext cx="6595450" cy="1113474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2286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027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011936"/>
            <a:ext cx="7924802" cy="3350830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2" y="4728526"/>
            <a:ext cx="7924801" cy="1117538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4B425-AD26-2748-9379-4D52F1178C82}" type="datetime1">
              <a:rPr lang="en-US" smtClean="0"/>
              <a:t>5/27/25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5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0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7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08540" y="0"/>
            <a:ext cx="9144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D90E5A07-4FDA-D34C-BE60-17876FEEBAA5}" type="datetime1">
              <a:rPr lang="en-US" smtClean="0"/>
              <a:pPr/>
              <a:t>5/27/25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029" y="0"/>
            <a:ext cx="36576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9324" y="0"/>
            <a:ext cx="54864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9" y="2877190"/>
            <a:ext cx="10923935" cy="334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494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997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9" r:id="rId5"/>
    <p:sldLayoutId id="2147483780" r:id="rId6"/>
    <p:sldLayoutId id="2147483781" r:id="rId7"/>
    <p:sldLayoutId id="2147483782" r:id="rId8"/>
    <p:sldLayoutId id="2147483832" r:id="rId9"/>
    <p:sldLayoutId id="2147483783" r:id="rId10"/>
    <p:sldLayoutId id="214748383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34" r:id="rId43"/>
    <p:sldLayoutId id="2147483815" r:id="rId44"/>
    <p:sldLayoutId id="2147483816" r:id="rId45"/>
    <p:sldLayoutId id="2147483817" r:id="rId46"/>
    <p:sldLayoutId id="2147483818" r:id="rId47"/>
    <p:sldLayoutId id="2147483819" r:id="rId48"/>
    <p:sldLayoutId id="2147483820" r:id="rId49"/>
    <p:sldLayoutId id="2147483821" r:id="rId50"/>
    <p:sldLayoutId id="2147483822" r:id="rId51"/>
    <p:sldLayoutId id="2147483835" r:id="rId52"/>
    <p:sldLayoutId id="2147483823" r:id="rId53"/>
    <p:sldLayoutId id="2147483824" r:id="rId54"/>
    <p:sldLayoutId id="2147483825" r:id="rId55"/>
    <p:sldLayoutId id="2147483826" r:id="rId56"/>
    <p:sldLayoutId id="2147483827" r:id="rId57"/>
    <p:sldLayoutId id="2147483828" r:id="rId58"/>
    <p:sldLayoutId id="2147483829" r:id="rId59"/>
    <p:sldLayoutId id="2147483830" r:id="rId60"/>
    <p:sldLayoutId id="2147483831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u="sng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608C23-AAC7-24F5-F2C0-159F3F981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aNALYSIS</a:t>
            </a:r>
            <a:r>
              <a:rPr lang="en-US" dirty="0"/>
              <a:t> OF pay gap in the </a:t>
            </a:r>
            <a:r>
              <a:rPr lang="en-US" dirty="0" err="1"/>
              <a:t>uk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E37C8C-B9EB-77D8-9402-9E66A29BE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/>
          <a:lstStyle/>
          <a:p>
            <a:r>
              <a:rPr lang="en-US" dirty="0"/>
              <a:t>Presented by Leonard</a:t>
            </a:r>
          </a:p>
        </p:txBody>
      </p:sp>
    </p:spTree>
    <p:extLst>
      <p:ext uri="{BB962C8B-B14F-4D97-AF65-F5344CB8AC3E}">
        <p14:creationId xmlns:p14="http://schemas.microsoft.com/office/powerpoint/2010/main" val="39691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A3B75-C740-CBAA-AB0B-F204578CF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64D2F-A34B-D6F8-EC09-231CBF537D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71807" y="3470519"/>
            <a:ext cx="8048383" cy="2420571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800" kern="100" dirty="0">
                <a:solidFill>
                  <a:srgbClr val="EDEBE3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</a:t>
            </a:r>
            <a:r>
              <a:rPr lang="en-US" sz="2800" u="sng" kern="100" dirty="0">
                <a:solidFill>
                  <a:srgbClr val="EDEBE3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positive</a:t>
            </a:r>
            <a:r>
              <a:rPr lang="en-US" sz="2800" kern="100" dirty="0">
                <a:solidFill>
                  <a:srgbClr val="EDEBE3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% means men’s hourly pay is higher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800" kern="100" dirty="0">
                <a:solidFill>
                  <a:srgbClr val="EDEBE3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</a:t>
            </a:r>
            <a:r>
              <a:rPr lang="en-US" sz="2800" u="sng" kern="100" dirty="0">
                <a:solidFill>
                  <a:srgbClr val="EDEBE3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</a:t>
            </a:r>
            <a:r>
              <a:rPr lang="en-US" sz="2800" kern="100" dirty="0">
                <a:solidFill>
                  <a:srgbClr val="EDEBE3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% means women’s hourly pay is higher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51BDAD-D17A-82E1-D763-CE044F121AF9}"/>
                  </a:ext>
                </a:extLst>
              </p:cNvPr>
              <p:cNvSpPr txBox="1"/>
              <p:nvPr/>
            </p:nvSpPr>
            <p:spPr>
              <a:xfrm>
                <a:off x="1629985" y="1205904"/>
                <a:ext cx="8932029" cy="971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200" b="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𝑀𝑒𝑛</m:t>
                        </m:r>
                        <m:r>
                          <a:rPr lang="en-US" sz="3200" b="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200" b="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𝑀𝑒𝑎𝑛</m:t>
                        </m:r>
                        <m:r>
                          <a:rPr lang="en-US" sz="3200" b="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200" b="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𝐻𝑜𝑢𝑟𝑙𝑦</m:t>
                        </m:r>
                        <m:r>
                          <a:rPr lang="en-US" sz="3200" b="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200" b="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𝑃𝑎𝑦</m:t>
                        </m:r>
                        <m:r>
                          <a:rPr lang="en-US" sz="3200" b="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− </m:t>
                        </m:r>
                        <m:r>
                          <a:rPr lang="en-US" sz="3200" b="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𝑊𝑜𝑚𝑒𝑛</m:t>
                        </m:r>
                        <m:r>
                          <a:rPr lang="en-US" sz="3200" b="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200" b="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𝑀𝑒𝑎𝑛</m:t>
                        </m:r>
                        <m:r>
                          <a:rPr lang="en-US" sz="3200" b="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200" b="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𝐻𝑜𝑢𝑟𝑙𝑦</m:t>
                        </m:r>
                        <m:r>
                          <a:rPr lang="en-US" sz="3200" b="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200" b="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𝑃𝑎𝑦</m:t>
                        </m:r>
                      </m:num>
                      <m:den>
                        <m:r>
                          <a:rPr lang="en-US" sz="3200" b="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𝑀𝑒𝑛</m:t>
                        </m:r>
                        <m:r>
                          <a:rPr lang="en-US" sz="3200" b="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200" b="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𝑀𝑒𝑎𝑛</m:t>
                        </m:r>
                        <m:r>
                          <a:rPr lang="en-US" sz="3200" b="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200" b="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𝐻𝑜𝑢𝑟𝑙𝑦</m:t>
                        </m:r>
                        <m:r>
                          <a:rPr lang="en-US" sz="3200" b="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200" b="0" i="1" kern="100" dirty="0" smtClean="0">
                            <a:solidFill>
                              <a:srgbClr val="EDEBE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𝑃𝑎𝑦</m:t>
                        </m:r>
                      </m:den>
                    </m:f>
                  </m:oMath>
                </a14:m>
                <a:r>
                  <a:rPr lang="en-US" sz="3200" kern="100" dirty="0">
                    <a:solidFill>
                      <a:srgbClr val="EDEBE3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x 100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51BDAD-D17A-82E1-D763-CE044F121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985" y="1205904"/>
                <a:ext cx="8932029" cy="971292"/>
              </a:xfrm>
              <a:prstGeom prst="rect">
                <a:avLst/>
              </a:prstGeom>
              <a:blipFill>
                <a:blip r:embed="rId2"/>
                <a:stretch>
                  <a:fillRect l="-142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3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9B375-1E90-1D80-3163-5D3435D23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A6BC-1E31-CAA9-3926-9A659DBAA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224" y="2682241"/>
            <a:ext cx="10945189" cy="746759"/>
          </a:xfrm>
        </p:spPr>
        <p:txBody>
          <a:bodyPr/>
          <a:lstStyle/>
          <a:p>
            <a:pPr algn="ctr"/>
            <a:r>
              <a:rPr lang="en-US" sz="2800" cap="none" dirty="0" err="1"/>
              <a:t>Diffmeanhourlypercent</a:t>
            </a:r>
            <a:r>
              <a:rPr lang="en-US" sz="2800" cap="none" dirty="0"/>
              <a:t> Vs </a:t>
            </a:r>
            <a:r>
              <a:rPr lang="en-US" sz="2800" cap="none" dirty="0" err="1"/>
              <a:t>Diffmedianhourlypercent</a:t>
            </a:r>
            <a:endParaRPr lang="en-US" sz="2800" cap="non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BEF3EE-328E-0BC2-3741-F6ADA4CB73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3" y="1792546"/>
            <a:ext cx="5271473" cy="40935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0.14 Skewness</a:t>
            </a:r>
          </a:p>
          <a:p>
            <a:pPr marL="0" indent="0" algn="ctr">
              <a:buNone/>
            </a:pPr>
            <a:r>
              <a:rPr lang="en-US" sz="3200" dirty="0"/>
              <a:t>49 missing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3BBB52-0429-CE98-56C3-6F9BA54132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7755" y="1792546"/>
            <a:ext cx="5274021" cy="409352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0.41 Skewness</a:t>
            </a:r>
          </a:p>
          <a:p>
            <a:pPr marL="0" indent="0" algn="ctr">
              <a:buNone/>
            </a:pPr>
            <a:r>
              <a:rPr lang="en-US" sz="3200" dirty="0"/>
              <a:t>404 missing data</a:t>
            </a:r>
          </a:p>
        </p:txBody>
      </p:sp>
    </p:spTree>
    <p:extLst>
      <p:ext uri="{BB962C8B-B14F-4D97-AF65-F5344CB8AC3E}">
        <p14:creationId xmlns:p14="http://schemas.microsoft.com/office/powerpoint/2010/main" val="419189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73FF6-CE06-F197-872C-92453231E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347C2F-73EE-BFF5-7D6D-C85A5BD6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D6B435-912A-9DF0-7804-A8CDE38AC7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1011936"/>
            <a:ext cx="9074511" cy="5211064"/>
          </a:xfrm>
        </p:spPr>
        <p:txBody>
          <a:bodyPr/>
          <a:lstStyle/>
          <a:p>
            <a:r>
              <a:rPr lang="en-US" dirty="0"/>
              <a:t>13.7%</a:t>
            </a:r>
            <a:r>
              <a:rPr lang="en-US" u="none" dirty="0"/>
              <a:t> is the average pay gap between companies</a:t>
            </a:r>
          </a:p>
        </p:txBody>
      </p:sp>
    </p:spTree>
    <p:extLst>
      <p:ext uri="{BB962C8B-B14F-4D97-AF65-F5344CB8AC3E}">
        <p14:creationId xmlns:p14="http://schemas.microsoft.com/office/powerpoint/2010/main" val="196551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AEFBF-93E0-46E7-23A8-54059A478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A68EFE4-D8DA-2E06-6B2F-3DC72E918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as Metric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6F2AEF2-CA94-7131-12A7-6082DB77812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Data was measured with 0.14 skewness</a:t>
            </a:r>
          </a:p>
          <a:p>
            <a:endParaRPr lang="en-US" dirty="0"/>
          </a:p>
          <a:p>
            <a:r>
              <a:rPr lang="en-US" dirty="0"/>
              <a:t>-Mean of </a:t>
            </a:r>
            <a:r>
              <a:rPr lang="en-US" dirty="0" err="1"/>
              <a:t>DiffMeanHourlyPercent</a:t>
            </a:r>
            <a:r>
              <a:rPr lang="en-US" dirty="0"/>
              <a:t> between companies</a:t>
            </a:r>
          </a:p>
        </p:txBody>
      </p:sp>
    </p:spTree>
    <p:extLst>
      <p:ext uri="{BB962C8B-B14F-4D97-AF65-F5344CB8AC3E}">
        <p14:creationId xmlns:p14="http://schemas.microsoft.com/office/powerpoint/2010/main" val="200588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4B95E-2189-51DD-C110-70FE3AA43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C6CCB0-7706-3C0F-624C-7899C4AAFD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4400" kern="100" dirty="0">
                <a:ea typeface="Aptos" panose="020B0004020202020204" pitchFamily="34" charset="0"/>
                <a:cs typeface="Times New Roman" panose="02020603050405020304" pitchFamily="18" charset="0"/>
              </a:rPr>
              <a:t>  Assumption that ‘0' in the column means missing data and that there are </a:t>
            </a:r>
            <a:r>
              <a:rPr lang="en-US" sz="4400" u="sng" kern="100" dirty="0">
                <a:ea typeface="Aptos" panose="020B0004020202020204" pitchFamily="34" charset="0"/>
                <a:cs typeface="Times New Roman" panose="02020603050405020304" pitchFamily="18" charset="0"/>
              </a:rPr>
              <a:t>49</a:t>
            </a:r>
            <a:r>
              <a:rPr lang="en-US" sz="4400" kern="100" dirty="0">
                <a:ea typeface="Aptos" panose="020B0004020202020204" pitchFamily="34" charset="0"/>
                <a:cs typeface="Times New Roman" panose="02020603050405020304" pitchFamily="18" charset="0"/>
              </a:rPr>
              <a:t> missing data using </a:t>
            </a:r>
            <a:r>
              <a:rPr lang="en-US" sz="44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DiffMeanHourlyPercent</a:t>
            </a:r>
            <a:r>
              <a:rPr lang="en-US" sz="4400" kern="100" dirty="0"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491220-9397-5353-BE08-D179468DA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to be aware of</a:t>
            </a:r>
          </a:p>
        </p:txBody>
      </p:sp>
    </p:spTree>
    <p:extLst>
      <p:ext uri="{BB962C8B-B14F-4D97-AF65-F5344CB8AC3E}">
        <p14:creationId xmlns:p14="http://schemas.microsoft.com/office/powerpoint/2010/main" val="130926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1DDBE-EB7E-B60B-1DC7-45F36B00B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6B92-AEC0-7029-EBE9-D392C28C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companies with the largest pay gaps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7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94F7F-A0E4-6FD6-DAB5-7A2321857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01E677A-52DF-34E4-2BD5-C9CC6E2E47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9336534"/>
              </p:ext>
            </p:extLst>
          </p:nvPr>
        </p:nvGraphicFramePr>
        <p:xfrm>
          <a:off x="634029" y="1382716"/>
          <a:ext cx="6599110" cy="4102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CCDB7382-A61F-2272-3768-AFD3A6CD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5001"/>
            <a:ext cx="10923934" cy="747715"/>
          </a:xfrm>
        </p:spPr>
        <p:txBody>
          <a:bodyPr/>
          <a:lstStyle/>
          <a:p>
            <a:r>
              <a:rPr lang="en-US" dirty="0"/>
              <a:t>Top 10 companies with the largest pay gaps skewed towards men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E38A712-0C43-6B39-8D6F-691EB48DABEB}"/>
              </a:ext>
            </a:extLst>
          </p:cNvPr>
          <p:cNvCxnSpPr/>
          <p:nvPr/>
        </p:nvCxnSpPr>
        <p:spPr>
          <a:xfrm>
            <a:off x="7233139" y="4324027"/>
            <a:ext cx="0" cy="10219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2EC2817-CD7B-189A-BC06-7B53E014FEA3}"/>
              </a:ext>
            </a:extLst>
          </p:cNvPr>
          <p:cNvSpPr txBox="1"/>
          <p:nvPr/>
        </p:nvSpPr>
        <p:spPr>
          <a:xfrm>
            <a:off x="7454685" y="4634969"/>
            <a:ext cx="3037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Men were paid 100% more</a:t>
            </a:r>
          </a:p>
        </p:txBody>
      </p:sp>
    </p:spTree>
    <p:extLst>
      <p:ext uri="{BB962C8B-B14F-4D97-AF65-F5344CB8AC3E}">
        <p14:creationId xmlns:p14="http://schemas.microsoft.com/office/powerpoint/2010/main" val="420488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B003A-30A1-DAF0-BFBF-D6042801A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594E368-F326-D41A-C8C7-C13865B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5001"/>
            <a:ext cx="10923934" cy="747715"/>
          </a:xfrm>
        </p:spPr>
        <p:txBody>
          <a:bodyPr/>
          <a:lstStyle/>
          <a:p>
            <a:r>
              <a:rPr lang="en-US" dirty="0"/>
              <a:t>Well Known Companies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3A5ACF-4F64-C769-C18F-537FA031FC7E}"/>
              </a:ext>
            </a:extLst>
          </p:cNvPr>
          <p:cNvSpPr txBox="1"/>
          <p:nvPr/>
        </p:nvSpPr>
        <p:spPr>
          <a:xfrm>
            <a:off x="6692886" y="2257369"/>
            <a:ext cx="5053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Well Known = Large Employer size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With a Minimum of 1000 Employees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5DEB48D-71E3-2DFC-9695-1D7DEF1777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671030"/>
              </p:ext>
            </p:extLst>
          </p:nvPr>
        </p:nvGraphicFramePr>
        <p:xfrm>
          <a:off x="445477" y="1250949"/>
          <a:ext cx="7698399" cy="4972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1347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Graphic spid="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4C25F-1466-E309-216A-6B23B7491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68A7806-14C9-F911-302D-4BD6075AA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Known Companies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F7CB58C-AEFE-34AD-CF06-C5069E5CBB2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b"/>
            <a:r>
              <a:rPr lang="en-US" dirty="0"/>
              <a:t>BRAND ENERGY &amp; INFRASTRUCTURE SERVICES UK, LTD.</a:t>
            </a:r>
          </a:p>
          <a:p>
            <a:pPr fontAlgn="b"/>
            <a:r>
              <a:rPr lang="en-US" dirty="0"/>
              <a:t>CHELSEA FOOTBALL CLUB LIMITED</a:t>
            </a:r>
          </a:p>
          <a:p>
            <a:pPr fontAlgn="b"/>
            <a:r>
              <a:rPr lang="en-US" dirty="0"/>
              <a:t>NEWCASTLE UNITED FOOTBALL COMPANY LIMITED</a:t>
            </a:r>
            <a:endParaRPr lang="en-US" dirty="0">
              <a:solidFill>
                <a:srgbClr val="000000"/>
              </a:solidFill>
              <a:latin typeface="Aptos Narrow" panose="020B0004020202020204" pitchFamily="34" charset="0"/>
            </a:endParaRPr>
          </a:p>
          <a:p>
            <a:pPr fontAlgn="b"/>
            <a:endParaRPr lang="en-US" dirty="0">
              <a:solidFill>
                <a:srgbClr val="000000"/>
              </a:solidFill>
              <a:latin typeface="Aptos Narrow" panose="020B0004020202020204" pitchFamily="34" charset="0"/>
            </a:endParaRPr>
          </a:p>
          <a:p>
            <a:pPr fontAlgn="b"/>
            <a:endParaRPr lang="en-US" dirty="0"/>
          </a:p>
          <a:p>
            <a:pPr fontAlgn="b"/>
            <a:endParaRPr lang="en-US" dirty="0">
              <a:solidFill>
                <a:srgbClr val="000000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188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6E2C-040E-4D92-F9F7-F61C47F4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7731038" cy="3346766"/>
          </a:xfrm>
        </p:spPr>
        <p:txBody>
          <a:bodyPr/>
          <a:lstStyle/>
          <a:p>
            <a:r>
              <a:rPr lang="en-US" kern="100" dirty="0">
                <a:solidFill>
                  <a:srgbClr val="003A4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20,000 or more employee</a:t>
            </a:r>
            <a:endParaRPr lang="en-US" dirty="0">
              <a:solidFill>
                <a:srgbClr val="003A4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E18F-CF72-C06C-3020-B9FA4DEAB72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5109526"/>
            <a:ext cx="6595450" cy="1113474"/>
          </a:xfrm>
        </p:spPr>
        <p:txBody>
          <a:bodyPr/>
          <a:lstStyle/>
          <a:p>
            <a:r>
              <a:rPr lang="en-US" dirty="0"/>
              <a:t>Are considered the most significant companies</a:t>
            </a:r>
          </a:p>
        </p:txBody>
      </p:sp>
    </p:spTree>
    <p:extLst>
      <p:ext uri="{BB962C8B-B14F-4D97-AF65-F5344CB8AC3E}">
        <p14:creationId xmlns:p14="http://schemas.microsoft.com/office/powerpoint/2010/main" val="2236553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920531-A317-261C-18E9-3DBFAE2E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395567-45C6-97B0-2DB5-F4B17AC79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dirty="0"/>
              <a:t>1. Introduction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dirty="0"/>
              <a:t>2. Average gender pay gap across the UK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dirty="0"/>
              <a:t>3. Companies with the largest pay gaps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dirty="0"/>
              <a:t>4. Average pay gap in different parts of the UK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dirty="0"/>
              <a:t>5. Average pay gap across different industries</a:t>
            </a:r>
            <a:endParaRPr lang="en-US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3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B26B7-AB26-6CA1-2FFE-21CF7F270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F05E153-A192-9992-EF32-572AC74BE0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7210891"/>
              </p:ext>
            </p:extLst>
          </p:nvPr>
        </p:nvGraphicFramePr>
        <p:xfrm>
          <a:off x="1397221" y="597826"/>
          <a:ext cx="9397558" cy="4211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AB8509-E367-E463-7929-5730648C3E4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54277" y="5286185"/>
            <a:ext cx="8283446" cy="820147"/>
          </a:xfrm>
        </p:spPr>
        <p:txBody>
          <a:bodyPr/>
          <a:lstStyle/>
          <a:p>
            <a:r>
              <a:rPr lang="en-US" sz="4000" b="1" dirty="0">
                <a:solidFill>
                  <a:srgbClr val="003A41"/>
                </a:solidFill>
                <a:effectLst/>
                <a:latin typeface="Aptos" panose="020B0004020202020204" pitchFamily="34" charset="0"/>
              </a:rPr>
              <a:t>Wage gap exceeding 13.7% average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E2CE5A-69BA-E5AB-235C-0B8C3C1DC107}"/>
              </a:ext>
            </a:extLst>
          </p:cNvPr>
          <p:cNvSpPr txBox="1"/>
          <p:nvPr/>
        </p:nvSpPr>
        <p:spPr>
          <a:xfrm>
            <a:off x="10872786" y="2886074"/>
            <a:ext cx="97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13.7%</a:t>
            </a:r>
          </a:p>
          <a:p>
            <a:r>
              <a:rPr lang="en-US" b="1" dirty="0">
                <a:solidFill>
                  <a:schemeClr val="bg1"/>
                </a:solidFill>
              </a:rPr>
              <a:t>Average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32C3E-BA8F-7B2F-1D3E-C289466AE658}"/>
              </a:ext>
            </a:extLst>
          </p:cNvPr>
          <p:cNvSpPr/>
          <p:nvPr/>
        </p:nvSpPr>
        <p:spPr>
          <a:xfrm>
            <a:off x="1628775" y="3170756"/>
            <a:ext cx="9166004" cy="457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kern="1200"/>
          </a:p>
        </p:txBody>
      </p:sp>
    </p:spTree>
    <p:extLst>
      <p:ext uri="{BB962C8B-B14F-4D97-AF65-F5344CB8AC3E}">
        <p14:creationId xmlns:p14="http://schemas.microsoft.com/office/powerpoint/2010/main" val="275413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72020-A90E-D7FA-692F-128E96EE7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846A-B0A8-06B8-5890-345FAD57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average pay gap in different parts of the COUNTRY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52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CC42C-0006-BCCB-AC37-0291D67A2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E09D1F3-43CB-8097-7DBB-392B66EC3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094773"/>
              </p:ext>
            </p:extLst>
          </p:nvPr>
        </p:nvGraphicFramePr>
        <p:xfrm>
          <a:off x="376290" y="1552100"/>
          <a:ext cx="5719709" cy="4443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535E2DC-C25A-3B56-7194-3D0B98735A11}"/>
              </a:ext>
            </a:extLst>
          </p:cNvPr>
          <p:cNvSpPr txBox="1"/>
          <p:nvPr/>
        </p:nvSpPr>
        <p:spPr>
          <a:xfrm>
            <a:off x="7295211" y="3046363"/>
            <a:ext cx="3962401" cy="1437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3600" kern="100" dirty="0">
                <a:solidFill>
                  <a:srgbClr val="003A4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2.59 Difference</a:t>
            </a:r>
            <a:endParaRPr lang="en-US" sz="3600" kern="100" dirty="0">
              <a:solidFill>
                <a:srgbClr val="003A4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3600" kern="100" dirty="0">
                <a:solidFill>
                  <a:srgbClr val="003A4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Percentage Point</a:t>
            </a:r>
            <a:endParaRPr lang="en-US" sz="3600" kern="100" dirty="0">
              <a:solidFill>
                <a:srgbClr val="003A4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A2BEA66-3429-3DA3-7C3F-3BF5ECA53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92" y="456570"/>
            <a:ext cx="10923934" cy="747715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London vs rest of UK</a:t>
            </a:r>
          </a:p>
        </p:txBody>
      </p:sp>
    </p:spTree>
    <p:extLst>
      <p:ext uri="{BB962C8B-B14F-4D97-AF65-F5344CB8AC3E}">
        <p14:creationId xmlns:p14="http://schemas.microsoft.com/office/powerpoint/2010/main" val="336473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F2B51-93AB-15ED-9A51-924324A9E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2DCA7D-D82A-11E7-3FF2-A6B5B487C7F6}"/>
              </a:ext>
            </a:extLst>
          </p:cNvPr>
          <p:cNvSpPr txBox="1"/>
          <p:nvPr/>
        </p:nvSpPr>
        <p:spPr>
          <a:xfrm>
            <a:off x="7295211" y="3046363"/>
            <a:ext cx="3962401" cy="1437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3600" kern="100" dirty="0">
                <a:solidFill>
                  <a:srgbClr val="003A4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2.49% </a:t>
            </a:r>
            <a:r>
              <a:rPr lang="en-US" sz="3600" kern="100" dirty="0">
                <a:solidFill>
                  <a:srgbClr val="003A4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Difference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3600" kern="100" dirty="0">
                <a:solidFill>
                  <a:srgbClr val="003A4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Percentage Point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A8F55BD-564D-C16E-E4F6-CB5A6F63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92" y="456570"/>
            <a:ext cx="10923934" cy="747715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London vs Birmingham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5BE8B49-AFBD-A07F-54F2-EE3640151C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8175436"/>
              </p:ext>
            </p:extLst>
          </p:nvPr>
        </p:nvGraphicFramePr>
        <p:xfrm>
          <a:off x="374904" y="1554479"/>
          <a:ext cx="5111496" cy="4531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7499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2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02FE7-E174-001D-D605-6EC01BA2D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CC2AF-32A8-6704-BDFB-653A1D4E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average pay gap across different industries</a:t>
            </a:r>
          </a:p>
        </p:txBody>
      </p:sp>
    </p:spTree>
    <p:extLst>
      <p:ext uri="{BB962C8B-B14F-4D97-AF65-F5344CB8AC3E}">
        <p14:creationId xmlns:p14="http://schemas.microsoft.com/office/powerpoint/2010/main" val="425952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7C24A-19C2-DF9B-5898-E044F533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7657-72E1-165E-136A-A3B4D5D0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/>
          <a:lstStyle/>
          <a:p>
            <a:r>
              <a:rPr lang="en-US" dirty="0"/>
              <a:t>Average pay gap within schools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CDEF0-8CBF-AEA0-F947-05629C56DF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1040964"/>
            <a:ext cx="7144095" cy="5846064"/>
          </a:xfrm>
        </p:spPr>
        <p:txBody>
          <a:bodyPr/>
          <a:lstStyle/>
          <a:p>
            <a:r>
              <a:rPr lang="en-US" sz="19400" dirty="0"/>
              <a:t>17.4%</a:t>
            </a:r>
          </a:p>
        </p:txBody>
      </p:sp>
    </p:spTree>
    <p:extLst>
      <p:ext uri="{BB962C8B-B14F-4D97-AF65-F5344CB8AC3E}">
        <p14:creationId xmlns:p14="http://schemas.microsoft.com/office/powerpoint/2010/main" val="1560047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D2947-21D9-D631-FAE8-3B08C79C9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3F4CD-392D-2BEA-F5A2-D3DE5158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/>
          <a:lstStyle/>
          <a:p>
            <a:r>
              <a:rPr lang="en-US" dirty="0"/>
              <a:t>Average pay gap within banks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B4680-79C3-267E-6A65-41322D2F02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1040964"/>
            <a:ext cx="7144095" cy="5846064"/>
          </a:xfrm>
        </p:spPr>
        <p:txBody>
          <a:bodyPr/>
          <a:lstStyle/>
          <a:p>
            <a:r>
              <a:rPr lang="en-US" sz="19400" dirty="0"/>
              <a:t>25.3%</a:t>
            </a:r>
          </a:p>
        </p:txBody>
      </p:sp>
    </p:spTree>
    <p:extLst>
      <p:ext uri="{BB962C8B-B14F-4D97-AF65-F5344CB8AC3E}">
        <p14:creationId xmlns:p14="http://schemas.microsoft.com/office/powerpoint/2010/main" val="1150416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C2B48-7D54-D959-8FB1-ECF435FFA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0A76367-6FF3-B157-A712-A73E5DC9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92" y="456570"/>
            <a:ext cx="10923934" cy="747715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u="sng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Relationship between the number of employees at a company and the average </a:t>
            </a:r>
            <a:r>
              <a:rPr lang="en-US" u="sng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paygap</a:t>
            </a:r>
            <a:b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006F2-6BCD-9554-A996-D01B12610D8F}"/>
              </a:ext>
            </a:extLst>
          </p:cNvPr>
          <p:cNvSpPr txBox="1"/>
          <p:nvPr/>
        </p:nvSpPr>
        <p:spPr>
          <a:xfrm>
            <a:off x="6910724" y="1670311"/>
            <a:ext cx="30381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More Employees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=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Lower Pay Gap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AF0F5FC-BA0C-8892-6EF7-509EDB7443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2536127"/>
              </p:ext>
            </p:extLst>
          </p:nvPr>
        </p:nvGraphicFramePr>
        <p:xfrm>
          <a:off x="656492" y="2455141"/>
          <a:ext cx="7646918" cy="3660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1771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60D7-F74C-CD9E-C576-1CB8FFE87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/>
          <a:lstStyle/>
          <a:p>
            <a:r>
              <a:rPr lang="en-US" dirty="0"/>
              <a:t>WHERE DO WE GO FROM HERE?</a:t>
            </a:r>
          </a:p>
        </p:txBody>
      </p:sp>
    </p:spTree>
    <p:extLst>
      <p:ext uri="{BB962C8B-B14F-4D97-AF65-F5344CB8AC3E}">
        <p14:creationId xmlns:p14="http://schemas.microsoft.com/office/powerpoint/2010/main" val="1858387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52953D3-2893-9343-FC7C-1E9496F6A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665603"/>
            <a:ext cx="10923934" cy="1099006"/>
          </a:xfrm>
        </p:spPr>
        <p:txBody>
          <a:bodyPr/>
          <a:lstStyle/>
          <a:p>
            <a:r>
              <a:rPr lang="en-US" dirty="0"/>
              <a:t>Improving Data Collection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9BE6FC-B70C-A63B-53B8-59D475EBAE1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800" dirty="0">
                <a:solidFill>
                  <a:srgbClr val="EDEBE3"/>
                </a:solidFill>
                <a:effectLst/>
                <a:latin typeface="Aptos" panose="020B0004020202020204" pitchFamily="34" charset="0"/>
              </a:rPr>
              <a:t>Display empty cells as NULL instead of 0 in different metrics.</a:t>
            </a:r>
          </a:p>
          <a:p>
            <a:pPr marL="0" indent="0" algn="l" rtl="0" eaLnBrk="1" latinLnBrk="0" hangingPunct="1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800" dirty="0">
                <a:solidFill>
                  <a:srgbClr val="EDEBE3"/>
                </a:solidFill>
                <a:effectLst/>
                <a:latin typeface="Aptos" panose="020B0004020202020204" pitchFamily="34" charset="0"/>
              </a:rPr>
              <a:t>Add a column to specify the cities where the companies are located.</a:t>
            </a:r>
          </a:p>
          <a:p>
            <a:pPr marL="0" indent="0" algn="l" rtl="0" eaLnBrk="1" latinLnBrk="0" hangingPunct="1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800" dirty="0">
                <a:solidFill>
                  <a:srgbClr val="EDEBE3"/>
                </a:solidFill>
                <a:effectLst/>
                <a:latin typeface="Aptos" panose="020B0004020202020204" pitchFamily="34" charset="0"/>
              </a:rPr>
              <a:t>Classify the industries to which these companies belong.</a:t>
            </a:r>
            <a:endParaRPr lang="en-US" dirty="0">
              <a:solidFill>
                <a:srgbClr val="EDEB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6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8AD78-1923-203B-9583-6C23D97E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3442529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16345-CD78-B4B9-D319-29DA65B00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611833-E063-751A-0053-F1531EEFDD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1011936"/>
            <a:ext cx="9074511" cy="5211064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800" b="1" u="sng" dirty="0">
                <a:solidFill>
                  <a:srgbClr val="003A41"/>
                </a:solidFill>
                <a:effectLst/>
                <a:latin typeface="Aptos" panose="020B0004020202020204" pitchFamily="34" charset="0"/>
              </a:rPr>
              <a:t>To sum up, companies in the UK demonstrate a pay disparity where men typically earn more than women.</a:t>
            </a:r>
            <a:endParaRPr lang="en-US" sz="2800" kern="100" dirty="0">
              <a:solidFill>
                <a:srgbClr val="003A4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576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1DC5B-8FBC-A622-B707-006DE6C5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DDE55-A8FE-FE29-3A72-A5226E307E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1011936"/>
            <a:ext cx="9074511" cy="5211064"/>
          </a:xfrm>
        </p:spPr>
        <p:txBody>
          <a:bodyPr/>
          <a:lstStyle/>
          <a:p>
            <a:r>
              <a:rPr lang="en-US" dirty="0"/>
              <a:t>10,174 </a:t>
            </a:r>
            <a:r>
              <a:rPr lang="en-US" u="none" dirty="0"/>
              <a:t>Companies submitted their data</a:t>
            </a:r>
          </a:p>
        </p:txBody>
      </p:sp>
    </p:spTree>
    <p:extLst>
      <p:ext uri="{BB962C8B-B14F-4D97-AF65-F5344CB8AC3E}">
        <p14:creationId xmlns:p14="http://schemas.microsoft.com/office/powerpoint/2010/main" val="848145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CC9C-AE86-D77D-2F74-8B39860A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/>
          <a:lstStyle/>
          <a:p>
            <a:r>
              <a:rPr lang="en-US" dirty="0"/>
              <a:t>of companies submitted their data after the reporting deadline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AA463-F531-1FC1-6826-167C367BDD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1040964"/>
            <a:ext cx="7144095" cy="5846064"/>
          </a:xfrm>
        </p:spPr>
        <p:txBody>
          <a:bodyPr/>
          <a:lstStyle/>
          <a:p>
            <a:r>
              <a:rPr lang="en-US" sz="19400" dirty="0"/>
              <a:t>3.55%</a:t>
            </a:r>
          </a:p>
        </p:txBody>
      </p:sp>
    </p:spTree>
    <p:extLst>
      <p:ext uri="{BB962C8B-B14F-4D97-AF65-F5344CB8AC3E}">
        <p14:creationId xmlns:p14="http://schemas.microsoft.com/office/powerpoint/2010/main" val="340853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838B1-4CC8-1111-BD74-EE10EB24C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0238E-0647-C690-555A-76FA9EE8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/>
          <a:lstStyle/>
          <a:p>
            <a:r>
              <a:rPr lang="en-US" dirty="0"/>
              <a:t>of companies did not provide a URL to their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7437B-8A86-81E6-BC29-6AC98A79E5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1040964"/>
            <a:ext cx="7144095" cy="5846064"/>
          </a:xfrm>
        </p:spPr>
        <p:txBody>
          <a:bodyPr/>
          <a:lstStyle/>
          <a:p>
            <a:r>
              <a:rPr lang="en-US" sz="19400" dirty="0"/>
              <a:t>36.4%</a:t>
            </a:r>
          </a:p>
        </p:txBody>
      </p:sp>
    </p:spTree>
    <p:extLst>
      <p:ext uri="{BB962C8B-B14F-4D97-AF65-F5344CB8AC3E}">
        <p14:creationId xmlns:p14="http://schemas.microsoft.com/office/powerpoint/2010/main" val="3559526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AC187-A22D-C12E-4A76-D7A744496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214E20-4228-A28E-F107-9DE834F5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406FDBF-A4FD-092E-FD4C-D3A44487BA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325991"/>
              </p:ext>
            </p:extLst>
          </p:nvPr>
        </p:nvGraphicFramePr>
        <p:xfrm>
          <a:off x="612648" y="744761"/>
          <a:ext cx="6374306" cy="5867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22A8633-757B-4296-EBBC-86ACC1DA6EE1}"/>
              </a:ext>
            </a:extLst>
          </p:cNvPr>
          <p:cNvSpPr txBox="1"/>
          <p:nvPr/>
        </p:nvSpPr>
        <p:spPr>
          <a:xfrm>
            <a:off x="7339336" y="4865230"/>
            <a:ext cx="5040923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Aptos Light" panose="020B0004020202020204" pitchFamily="34" charset="0"/>
              </a:rPr>
              <a:t>Excluded from the analysis.</a:t>
            </a:r>
            <a:endParaRPr lang="en-US" sz="18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0167943-E393-5AD3-6BE0-ACC57D21252D}"/>
              </a:ext>
            </a:extLst>
          </p:cNvPr>
          <p:cNvSpPr/>
          <p:nvPr/>
        </p:nvSpPr>
        <p:spPr>
          <a:xfrm>
            <a:off x="6402324" y="4329953"/>
            <a:ext cx="748753" cy="1465729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543AF-DA37-B0EF-C899-047F69F5E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0283-EBD0-30AF-1296-051A43D64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average gender pay gap across the UK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52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04C42-BC7D-0C66-6A8C-E9F2AC3ED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590A2-F069-0F24-AC1E-824923938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>
            <a:normAutofit/>
          </a:bodyPr>
          <a:lstStyle/>
          <a:p>
            <a:r>
              <a:rPr lang="en-US" sz="4400" dirty="0" err="1"/>
              <a:t>Diffmeanhourlypercent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68199955"/>
      </p:ext>
    </p:extLst>
  </p:cSld>
  <p:clrMapOvr>
    <a:masterClrMapping/>
  </p:clrMapOvr>
</p:sld>
</file>

<file path=ppt/theme/theme1.xml><?xml version="1.0" encoding="utf-8"?>
<a:theme xmlns:a="http://schemas.openxmlformats.org/drawingml/2006/main" name="BoldUnderlinesKeynote">
  <a:themeElements>
    <a:clrScheme name="NB - Keynote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003A41"/>
      </a:accent1>
      <a:accent2>
        <a:srgbClr val="ECEBE3"/>
      </a:accent2>
      <a:accent3>
        <a:srgbClr val="400023"/>
      </a:accent3>
      <a:accent4>
        <a:srgbClr val="68989E"/>
      </a:accent4>
      <a:accent5>
        <a:srgbClr val="BFB360"/>
      </a:accent5>
      <a:accent6>
        <a:srgbClr val="BF6093"/>
      </a:accent6>
      <a:hlink>
        <a:srgbClr val="169C9A"/>
      </a:hlink>
      <a:folHlink>
        <a:srgbClr val="E15C3D"/>
      </a:folHlink>
    </a:clrScheme>
    <a:fontScheme name="Custom 9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underlines_Keynote Presentation_win32_SD_V6" id="{2E4BD6BE-EDBA-4874-AB9D-636E4FC122AE}" vid="{8D72B77C-6D88-44A2-BA2D-A253103BF7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230e9df3-be65-4c73-a93b-d1236ebd677e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2825</TotalTime>
  <Words>465</Words>
  <Application>Microsoft Macintosh PowerPoint</Application>
  <PresentationFormat>Widescreen</PresentationFormat>
  <Paragraphs>103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Light</vt:lpstr>
      <vt:lpstr>Aptos Narrow</vt:lpstr>
      <vt:lpstr>Arial</vt:lpstr>
      <vt:lpstr>Cambria Math</vt:lpstr>
      <vt:lpstr>BoldUnderlinesKeynote</vt:lpstr>
      <vt:lpstr>The aNALYSIS OF pay gap in the uk</vt:lpstr>
      <vt:lpstr>Table of contents</vt:lpstr>
      <vt:lpstr>1. Introduction</vt:lpstr>
      <vt:lpstr>Quote</vt:lpstr>
      <vt:lpstr>of companies submitted their data after the reporting deadline</vt:lpstr>
      <vt:lpstr>of companies did not provide a URL to their website</vt:lpstr>
      <vt:lpstr>Quote</vt:lpstr>
      <vt:lpstr>2. average gender pay gap across the UK </vt:lpstr>
      <vt:lpstr>Diffmeanhourlypercent</vt:lpstr>
      <vt:lpstr>PowerPoint Presentation</vt:lpstr>
      <vt:lpstr>Diffmeanhourlypercent Vs Diffmedianhourlypercent</vt:lpstr>
      <vt:lpstr>Quote</vt:lpstr>
      <vt:lpstr>MEAN as Metric</vt:lpstr>
      <vt:lpstr>Caveats to be aware of</vt:lpstr>
      <vt:lpstr>3. companies with the largest pay gaps </vt:lpstr>
      <vt:lpstr>Top 10 companies with the largest pay gaps skewed towards men</vt:lpstr>
      <vt:lpstr>Well Known Companies</vt:lpstr>
      <vt:lpstr>Well Known Companies</vt:lpstr>
      <vt:lpstr>20,000 or more employee</vt:lpstr>
      <vt:lpstr>PowerPoint Presentation</vt:lpstr>
      <vt:lpstr>4. average pay gap in different parts of the COUNTRY </vt:lpstr>
      <vt:lpstr>London vs rest of UK</vt:lpstr>
      <vt:lpstr>London vs Birmingham</vt:lpstr>
      <vt:lpstr>5. average pay gap across different industries</vt:lpstr>
      <vt:lpstr>Average pay gap within schools</vt:lpstr>
      <vt:lpstr>Average pay gap within banks</vt:lpstr>
      <vt:lpstr>Relationship between the number of employees at a company and the average paygap </vt:lpstr>
      <vt:lpstr>WHERE DO WE GO FROM HERE?</vt:lpstr>
      <vt:lpstr>Improving Data Collection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Leonard Choo</cp:lastModifiedBy>
  <cp:revision>40</cp:revision>
  <dcterms:created xsi:type="dcterms:W3CDTF">2024-06-26T20:20:27Z</dcterms:created>
  <dcterms:modified xsi:type="dcterms:W3CDTF">2025-05-27T02:26:40Z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